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Roboto"/>
      <p:regular r:id="rId13"/>
    </p:embeddedFont>
    <p:embeddedFont>
      <p:font typeface="Roboto"/>
      <p:regular r:id="rId14"/>
    </p:embeddedFont>
    <p:embeddedFont>
      <p:font typeface="Roboto"/>
      <p:regular r:id="rId15"/>
    </p:embeddedFont>
    <p:embeddedFont>
      <p:font typeface="Roboto"/>
      <p:regular r:id="rId16"/>
    </p:embeddedFont>
    <p:embeddedFont>
      <p:font typeface="Roboto"/>
      <p:regular r:id="rId17"/>
    </p:embeddedFont>
    <p:embeddedFont>
      <p:font typeface="Roboto"/>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
      <p:font typeface="Roboto"/>
      <p:regular r:id="rId25"/>
    </p:embeddedFont>
    <p:embeddedFont>
      <p:font typeface="Roboto"/>
      <p:regular r:id="rId26"/>
    </p:embeddedFont>
    <p:embeddedFont>
      <p:font typeface="Roboto"/>
      <p:regular r:id="rId27"/>
    </p:embeddedFont>
    <p:embeddedFont>
      <p:font typeface="Roboto"/>
      <p:regular r:id="rId28"/>
    </p:embeddedFont>
    <p:embeddedFont>
      <p:font typeface="Roboto"/>
      <p:regular r:id="rId29"/>
    </p:embeddedFont>
    <p:embeddedFont>
      <p:font typeface="Roboto"/>
      <p:regular r:id="rId30"/>
    </p:embeddedFont>
    <p:embeddedFont>
      <p:font typeface="Roboto"/>
      <p:regular r:id="rId31"/>
    </p:embeddedFont>
    <p:embeddedFont>
      <p:font typeface="Roboto"/>
      <p:regular r:id="rId32"/>
    </p:embeddedFont>
    <p:embeddedFont>
      <p:font typeface="Roboto"/>
      <p:regular r:id="rId33"/>
    </p:embeddedFont>
    <p:embeddedFont>
      <p:font typeface="Roboto"/>
      <p:regular r:id="rId34"/>
    </p:embeddedFont>
    <p:embeddedFont>
      <p:font typeface="Roboto"/>
      <p:regular r:id="rId35"/>
    </p:embeddedFont>
    <p:embeddedFont>
      <p:font typeface="Roboto"/>
      <p:regular r:id="rId36"/>
    </p:embeddedFont>
    <p:embeddedFont>
      <p:font typeface="Roboto"/>
      <p:regular r:id="rId37"/>
    </p:embeddedFont>
    <p:embeddedFont>
      <p:font typeface="Roboto"/>
      <p:regular r:id="rId38"/>
    </p:embeddedFont>
    <p:embeddedFont>
      <p:font typeface="Roboto"/>
      <p:regular r:id="rId39"/>
    </p:embeddedFont>
    <p:embeddedFont>
      <p:font typeface="Roboto"/>
      <p:regular r:id="rId4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 Id="rId21" Type="http://schemas.openxmlformats.org/officeDocument/2006/relationships/font" Target="fonts/font9.fntdata"/><Relationship Id="rId22" Type="http://schemas.openxmlformats.org/officeDocument/2006/relationships/font" Target="fonts/font10.fntdata"/><Relationship Id="rId23" Type="http://schemas.openxmlformats.org/officeDocument/2006/relationships/font" Target="fonts/font11.fntdata"/><Relationship Id="rId24" Type="http://schemas.openxmlformats.org/officeDocument/2006/relationships/font" Target="fonts/font12.fntdata"/><Relationship Id="rId25" Type="http://schemas.openxmlformats.org/officeDocument/2006/relationships/font" Target="fonts/font13.fntdata"/><Relationship Id="rId26" Type="http://schemas.openxmlformats.org/officeDocument/2006/relationships/font" Target="fonts/font14.fntdata"/><Relationship Id="rId27" Type="http://schemas.openxmlformats.org/officeDocument/2006/relationships/font" Target="fonts/font15.fntdata"/><Relationship Id="rId28" Type="http://schemas.openxmlformats.org/officeDocument/2006/relationships/font" Target="fonts/font16.fntdata"/><Relationship Id="rId29" Type="http://schemas.openxmlformats.org/officeDocument/2006/relationships/font" Target="fonts/font17.fntdata"/><Relationship Id="rId30" Type="http://schemas.openxmlformats.org/officeDocument/2006/relationships/font" Target="fonts/font18.fntdata"/><Relationship Id="rId31" Type="http://schemas.openxmlformats.org/officeDocument/2006/relationships/font" Target="fonts/font19.fntdata"/><Relationship Id="rId32" Type="http://schemas.openxmlformats.org/officeDocument/2006/relationships/font" Target="fonts/font20.fntdata"/><Relationship Id="rId33" Type="http://schemas.openxmlformats.org/officeDocument/2006/relationships/font" Target="fonts/font21.fntdata"/><Relationship Id="rId34" Type="http://schemas.openxmlformats.org/officeDocument/2006/relationships/font" Target="fonts/font22.fntdata"/><Relationship Id="rId35" Type="http://schemas.openxmlformats.org/officeDocument/2006/relationships/font" Target="fonts/font23.fntdata"/><Relationship Id="rId36" Type="http://schemas.openxmlformats.org/officeDocument/2006/relationships/font" Target="fonts/font24.fntdata"/><Relationship Id="rId37" Type="http://schemas.openxmlformats.org/officeDocument/2006/relationships/font" Target="fonts/font25.fntdata"/><Relationship Id="rId38" Type="http://schemas.openxmlformats.org/officeDocument/2006/relationships/font" Target="fonts/font26.fntdata"/><Relationship Id="rId39" Type="http://schemas.openxmlformats.org/officeDocument/2006/relationships/font" Target="fonts/font27.fntdata"/><Relationship Id="rId40" Type="http://schemas.openxmlformats.org/officeDocument/2006/relationships/font" Target="fonts/font2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032278"/>
            <a:ext cx="4919305" cy="4165044"/>
          </a:xfrm>
          <a:prstGeom prst="rect">
            <a:avLst/>
          </a:prstGeom>
        </p:spPr>
      </p:pic>
      <p:sp>
        <p:nvSpPr>
          <p:cNvPr id="4" name="Text 0"/>
          <p:cNvSpPr/>
          <p:nvPr/>
        </p:nvSpPr>
        <p:spPr>
          <a:xfrm>
            <a:off x="6280190" y="1188839"/>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FFFFFF"/>
                </a:solidFill>
                <a:latin typeface="Roboto" pitchFamily="34" charset="0"/>
                <a:ea typeface="Roboto" pitchFamily="34" charset="-122"/>
                <a:cs typeface="Roboto" pitchFamily="34" charset="-120"/>
              </a:rPr>
              <a:t>The Power of Data in Digital Marketing</a:t>
            </a:r>
            <a:endParaRPr lang="en-US" sz="6150" dirty="0"/>
          </a:p>
        </p:txBody>
      </p:sp>
      <p:sp>
        <p:nvSpPr>
          <p:cNvPr id="5" name="Text 1"/>
          <p:cNvSpPr/>
          <p:nvPr/>
        </p:nvSpPr>
        <p:spPr>
          <a:xfrm>
            <a:off x="6280190" y="3485436"/>
            <a:ext cx="7556421" cy="290322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In the dynamic world of digital marketing, navigating the vast ocean of data is paramount. Effective reporting and data visualization are not just tools, they're the compass guiding you toward successful campaigns. It's no longer enough to just launch campaigns and hope for the best. Today's marketers need to understand the nuances of their audiences and tailor their strategies based on concrete insights. This presentation will delve into the world of data-driven decision-making, showcasing its transformative power for your digital marketing efforts.</a:t>
            </a:r>
            <a:endParaRPr lang="en-US" sz="1750" dirty="0"/>
          </a:p>
        </p:txBody>
      </p:sp>
      <p:sp>
        <p:nvSpPr>
          <p:cNvPr id="6" name="Shape 2"/>
          <p:cNvSpPr/>
          <p:nvPr/>
        </p:nvSpPr>
        <p:spPr>
          <a:xfrm>
            <a:off x="6280190" y="6660713"/>
            <a:ext cx="362903" cy="362903"/>
          </a:xfrm>
          <a:prstGeom prst="roundRect">
            <a:avLst>
              <a:gd name="adj" fmla="val 25194296"/>
            </a:avLst>
          </a:prstGeom>
          <a:noFill/>
          <a:ln w="7620">
            <a:solidFill>
              <a:srgbClr val="FFFFFF"/>
            </a:solidFill>
            <a:prstDash val="solid"/>
          </a:ln>
        </p:spPr>
      </p:sp>
      <p:pic>
        <p:nvPicPr>
          <p:cNvPr id="7" name="Image 2" descr="preencoded.png">    </p:cNvPr>
          <p:cNvPicPr>
            <a:picLocks noChangeAspect="1"/>
          </p:cNvPicPr>
          <p:nvPr/>
        </p:nvPicPr>
        <p:blipFill>
          <a:blip r:embed="rId3"/>
          <a:stretch>
            <a:fillRect/>
          </a:stretch>
        </p:blipFill>
        <p:spPr>
          <a:xfrm>
            <a:off x="6287810" y="6668333"/>
            <a:ext cx="347663" cy="347663"/>
          </a:xfrm>
          <a:prstGeom prst="rect">
            <a:avLst/>
          </a:prstGeom>
        </p:spPr>
      </p:pic>
      <p:sp>
        <p:nvSpPr>
          <p:cNvPr id="8" name="Text 3"/>
          <p:cNvSpPr/>
          <p:nvPr/>
        </p:nvSpPr>
        <p:spPr>
          <a:xfrm>
            <a:off x="6756440" y="6643807"/>
            <a:ext cx="1906191" cy="396835"/>
          </a:xfrm>
          <a:prstGeom prst="rect">
            <a:avLst/>
          </a:prstGeom>
          <a:noFill/>
          <a:ln/>
        </p:spPr>
        <p:txBody>
          <a:bodyPr wrap="none" lIns="0" tIns="0" rIns="0" bIns="0" rtlCol="0" anchor="t"/>
          <a:lstStyle/>
          <a:p>
            <a:pPr algn="l" indent="0" marL="0">
              <a:lnSpc>
                <a:spcPts val="3100"/>
              </a:lnSpc>
              <a:buNone/>
            </a:pPr>
            <a:r>
              <a:rPr lang="en-US" sz="2200" b="1" dirty="0">
                <a:solidFill>
                  <a:srgbClr val="CFD0D8"/>
                </a:solidFill>
                <a:latin typeface="Roboto" pitchFamily="34" charset="0"/>
                <a:ea typeface="Roboto" pitchFamily="34" charset="-122"/>
                <a:cs typeface="Roboto" pitchFamily="34" charset="-120"/>
              </a:rPr>
              <a:t>by Shreyas R 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48668" y="2703790"/>
            <a:ext cx="5077063" cy="2822019"/>
          </a:xfrm>
          <a:prstGeom prst="rect">
            <a:avLst/>
          </a:prstGeom>
        </p:spPr>
      </p:pic>
      <p:sp>
        <p:nvSpPr>
          <p:cNvPr id="4" name="Text 0"/>
          <p:cNvSpPr/>
          <p:nvPr/>
        </p:nvSpPr>
        <p:spPr>
          <a:xfrm>
            <a:off x="572691" y="770572"/>
            <a:ext cx="7998619" cy="1022747"/>
          </a:xfrm>
          <a:prstGeom prst="rect">
            <a:avLst/>
          </a:prstGeom>
          <a:noFill/>
          <a:ln/>
        </p:spPr>
        <p:txBody>
          <a:bodyPr wrap="square" lIns="0" tIns="0" rIns="0" bIns="0" rtlCol="0" anchor="t"/>
          <a:lstStyle/>
          <a:p>
            <a:pPr indent="0" marL="0">
              <a:lnSpc>
                <a:spcPts val="4000"/>
              </a:lnSpc>
              <a:buNone/>
            </a:pPr>
            <a:r>
              <a:rPr lang="en-US" sz="3200" dirty="0">
                <a:solidFill>
                  <a:srgbClr val="FFFFFF"/>
                </a:solidFill>
                <a:latin typeface="Roboto" pitchFamily="34" charset="0"/>
                <a:ea typeface="Roboto" pitchFamily="34" charset="-122"/>
                <a:cs typeface="Roboto" pitchFamily="34" charset="-120"/>
              </a:rPr>
              <a:t>Data-Driven Decision Making: The Key to Success</a:t>
            </a:r>
            <a:endParaRPr lang="en-US" sz="3200" dirty="0"/>
          </a:p>
        </p:txBody>
      </p:sp>
      <p:sp>
        <p:nvSpPr>
          <p:cNvPr id="5" name="Shape 1"/>
          <p:cNvSpPr/>
          <p:nvPr/>
        </p:nvSpPr>
        <p:spPr>
          <a:xfrm>
            <a:off x="572691" y="2222778"/>
            <a:ext cx="368141" cy="368141"/>
          </a:xfrm>
          <a:prstGeom prst="roundRect">
            <a:avLst>
              <a:gd name="adj" fmla="val 18670"/>
            </a:avLst>
          </a:prstGeom>
          <a:solidFill>
            <a:srgbClr val="182567"/>
          </a:solidFill>
          <a:ln w="7620">
            <a:solidFill>
              <a:srgbClr val="313E80"/>
            </a:solidFill>
            <a:prstDash val="solid"/>
          </a:ln>
        </p:spPr>
      </p:sp>
      <p:sp>
        <p:nvSpPr>
          <p:cNvPr id="6" name="Text 2"/>
          <p:cNvSpPr/>
          <p:nvPr/>
        </p:nvSpPr>
        <p:spPr>
          <a:xfrm>
            <a:off x="686991" y="2284095"/>
            <a:ext cx="139541" cy="245507"/>
          </a:xfrm>
          <a:prstGeom prst="rect">
            <a:avLst/>
          </a:prstGeom>
          <a:noFill/>
          <a:ln/>
        </p:spPr>
        <p:txBody>
          <a:bodyPr wrap="none" lIns="0" tIns="0" rIns="0" bIns="0" rtlCol="0" anchor="t"/>
          <a:lstStyle/>
          <a:p>
            <a:pPr algn="ctr" indent="0" marL="0">
              <a:lnSpc>
                <a:spcPts val="1900"/>
              </a:lnSpc>
              <a:buNone/>
            </a:pPr>
            <a:r>
              <a:rPr lang="en-US" sz="1900" dirty="0">
                <a:solidFill>
                  <a:srgbClr val="CFD0D8"/>
                </a:solidFill>
                <a:latin typeface="Roboto" pitchFamily="34" charset="0"/>
                <a:ea typeface="Roboto" pitchFamily="34" charset="-122"/>
                <a:cs typeface="Roboto" pitchFamily="34" charset="-120"/>
              </a:rPr>
              <a:t>1</a:t>
            </a:r>
            <a:endParaRPr lang="en-US" sz="1900" dirty="0"/>
          </a:p>
        </p:txBody>
      </p:sp>
      <p:sp>
        <p:nvSpPr>
          <p:cNvPr id="7" name="Text 3"/>
          <p:cNvSpPr/>
          <p:nvPr/>
        </p:nvSpPr>
        <p:spPr>
          <a:xfrm>
            <a:off x="1104424" y="2222778"/>
            <a:ext cx="2045613" cy="255627"/>
          </a:xfrm>
          <a:prstGeom prst="rect">
            <a:avLst/>
          </a:prstGeom>
          <a:noFill/>
          <a:ln/>
        </p:spPr>
        <p:txBody>
          <a:bodyPr wrap="none" lIns="0" tIns="0" rIns="0" bIns="0" rtlCol="0" anchor="t"/>
          <a:lstStyle/>
          <a:p>
            <a:pPr indent="0" marL="0">
              <a:lnSpc>
                <a:spcPts val="2000"/>
              </a:lnSpc>
              <a:buNone/>
            </a:pPr>
            <a:r>
              <a:rPr lang="en-US" sz="1600" dirty="0">
                <a:solidFill>
                  <a:srgbClr val="CFD0D8"/>
                </a:solidFill>
                <a:latin typeface="Roboto" pitchFamily="34" charset="0"/>
                <a:ea typeface="Roboto" pitchFamily="34" charset="-122"/>
                <a:cs typeface="Roboto" pitchFamily="34" charset="-120"/>
              </a:rPr>
              <a:t>Increased Efficiency</a:t>
            </a:r>
            <a:endParaRPr lang="en-US" sz="1600" dirty="0"/>
          </a:p>
        </p:txBody>
      </p:sp>
      <p:sp>
        <p:nvSpPr>
          <p:cNvPr id="8" name="Text 4"/>
          <p:cNvSpPr/>
          <p:nvPr/>
        </p:nvSpPr>
        <p:spPr>
          <a:xfrm>
            <a:off x="1104424" y="2576513"/>
            <a:ext cx="3385780" cy="1831896"/>
          </a:xfrm>
          <a:prstGeom prst="rect">
            <a:avLst/>
          </a:prstGeom>
          <a:noFill/>
          <a:ln/>
        </p:spPr>
        <p:txBody>
          <a:bodyPr wrap="square" lIns="0" tIns="0" rIns="0" bIns="0" rtlCol="0" anchor="t"/>
          <a:lstStyle/>
          <a:p>
            <a:pPr indent="0" marL="0">
              <a:lnSpc>
                <a:spcPts val="2050"/>
              </a:lnSpc>
              <a:buNone/>
            </a:pPr>
            <a:r>
              <a:rPr lang="en-US" sz="1250" dirty="0">
                <a:solidFill>
                  <a:srgbClr val="CFD0D8"/>
                </a:solidFill>
                <a:latin typeface="Roboto" pitchFamily="34" charset="0"/>
                <a:ea typeface="Roboto" pitchFamily="34" charset="-122"/>
                <a:cs typeface="Roboto" pitchFamily="34" charset="-120"/>
              </a:rPr>
              <a:t>Data-driven decision making enables you to optimize every aspect of your marketing campaigns. By analyzing data, you can identify what's working well and double down on those strategies, while eliminating ineffective elements. This process not only saves time but also maximizes your return on investment.</a:t>
            </a:r>
            <a:endParaRPr lang="en-US" sz="1250" dirty="0"/>
          </a:p>
        </p:txBody>
      </p:sp>
      <p:sp>
        <p:nvSpPr>
          <p:cNvPr id="9" name="Shape 5"/>
          <p:cNvSpPr/>
          <p:nvPr/>
        </p:nvSpPr>
        <p:spPr>
          <a:xfrm>
            <a:off x="4653796" y="2222778"/>
            <a:ext cx="368141" cy="368141"/>
          </a:xfrm>
          <a:prstGeom prst="roundRect">
            <a:avLst>
              <a:gd name="adj" fmla="val 18670"/>
            </a:avLst>
          </a:prstGeom>
          <a:solidFill>
            <a:srgbClr val="182567"/>
          </a:solidFill>
          <a:ln w="7620">
            <a:solidFill>
              <a:srgbClr val="313E80"/>
            </a:solidFill>
            <a:prstDash val="solid"/>
          </a:ln>
        </p:spPr>
      </p:sp>
      <p:sp>
        <p:nvSpPr>
          <p:cNvPr id="10" name="Text 6"/>
          <p:cNvSpPr/>
          <p:nvPr/>
        </p:nvSpPr>
        <p:spPr>
          <a:xfrm>
            <a:off x="4768096" y="2284095"/>
            <a:ext cx="139541" cy="245507"/>
          </a:xfrm>
          <a:prstGeom prst="rect">
            <a:avLst/>
          </a:prstGeom>
          <a:noFill/>
          <a:ln/>
        </p:spPr>
        <p:txBody>
          <a:bodyPr wrap="none" lIns="0" tIns="0" rIns="0" bIns="0" rtlCol="0" anchor="t"/>
          <a:lstStyle/>
          <a:p>
            <a:pPr algn="ctr" indent="0" marL="0">
              <a:lnSpc>
                <a:spcPts val="1900"/>
              </a:lnSpc>
              <a:buNone/>
            </a:pPr>
            <a:r>
              <a:rPr lang="en-US" sz="1900" dirty="0">
                <a:solidFill>
                  <a:srgbClr val="CFD0D8"/>
                </a:solidFill>
                <a:latin typeface="Roboto" pitchFamily="34" charset="0"/>
                <a:ea typeface="Roboto" pitchFamily="34" charset="-122"/>
                <a:cs typeface="Roboto" pitchFamily="34" charset="-120"/>
              </a:rPr>
              <a:t>2</a:t>
            </a:r>
            <a:endParaRPr lang="en-US" sz="1900" dirty="0"/>
          </a:p>
        </p:txBody>
      </p:sp>
      <p:sp>
        <p:nvSpPr>
          <p:cNvPr id="11" name="Text 7"/>
          <p:cNvSpPr/>
          <p:nvPr/>
        </p:nvSpPr>
        <p:spPr>
          <a:xfrm>
            <a:off x="5185529" y="2222778"/>
            <a:ext cx="3385780" cy="511254"/>
          </a:xfrm>
          <a:prstGeom prst="rect">
            <a:avLst/>
          </a:prstGeom>
          <a:noFill/>
          <a:ln/>
        </p:spPr>
        <p:txBody>
          <a:bodyPr wrap="square" lIns="0" tIns="0" rIns="0" bIns="0" rtlCol="0" anchor="t"/>
          <a:lstStyle/>
          <a:p>
            <a:pPr indent="0" marL="0">
              <a:lnSpc>
                <a:spcPts val="2000"/>
              </a:lnSpc>
              <a:buNone/>
            </a:pPr>
            <a:r>
              <a:rPr lang="en-US" sz="1600" dirty="0">
                <a:solidFill>
                  <a:srgbClr val="CFD0D8"/>
                </a:solidFill>
                <a:latin typeface="Roboto" pitchFamily="34" charset="0"/>
                <a:ea typeface="Roboto" pitchFamily="34" charset="-122"/>
                <a:cs typeface="Roboto" pitchFamily="34" charset="-120"/>
              </a:rPr>
              <a:t>Enhanced Understanding of Audience</a:t>
            </a:r>
            <a:endParaRPr lang="en-US" sz="1600" dirty="0"/>
          </a:p>
        </p:txBody>
      </p:sp>
      <p:sp>
        <p:nvSpPr>
          <p:cNvPr id="12" name="Text 8"/>
          <p:cNvSpPr/>
          <p:nvPr/>
        </p:nvSpPr>
        <p:spPr>
          <a:xfrm>
            <a:off x="5185529" y="2832140"/>
            <a:ext cx="3385780" cy="1831896"/>
          </a:xfrm>
          <a:prstGeom prst="rect">
            <a:avLst/>
          </a:prstGeom>
          <a:noFill/>
          <a:ln/>
        </p:spPr>
        <p:txBody>
          <a:bodyPr wrap="square" lIns="0" tIns="0" rIns="0" bIns="0" rtlCol="0" anchor="t"/>
          <a:lstStyle/>
          <a:p>
            <a:pPr indent="0" marL="0">
              <a:lnSpc>
                <a:spcPts val="2050"/>
              </a:lnSpc>
              <a:buNone/>
            </a:pPr>
            <a:r>
              <a:rPr lang="en-US" sz="1250" dirty="0">
                <a:solidFill>
                  <a:srgbClr val="CFD0D8"/>
                </a:solidFill>
                <a:latin typeface="Roboto" pitchFamily="34" charset="0"/>
                <a:ea typeface="Roboto" pitchFamily="34" charset="-122"/>
                <a:cs typeface="Roboto" pitchFamily="34" charset="-120"/>
              </a:rPr>
              <a:t>Data provides a deep understanding of your target audience. You can uncover their preferences, behaviors, and pain points, allowing you to create highly targeted campaigns that resonate with them. This personalized approach leads to greater engagement and conversion rates.</a:t>
            </a:r>
            <a:endParaRPr lang="en-US" sz="1250" dirty="0"/>
          </a:p>
        </p:txBody>
      </p:sp>
      <p:sp>
        <p:nvSpPr>
          <p:cNvPr id="13" name="Shape 9"/>
          <p:cNvSpPr/>
          <p:nvPr/>
        </p:nvSpPr>
        <p:spPr>
          <a:xfrm>
            <a:off x="572691" y="5011698"/>
            <a:ext cx="368141" cy="368141"/>
          </a:xfrm>
          <a:prstGeom prst="roundRect">
            <a:avLst>
              <a:gd name="adj" fmla="val 18670"/>
            </a:avLst>
          </a:prstGeom>
          <a:solidFill>
            <a:srgbClr val="182567"/>
          </a:solidFill>
          <a:ln w="7620">
            <a:solidFill>
              <a:srgbClr val="313E80"/>
            </a:solidFill>
            <a:prstDash val="solid"/>
          </a:ln>
        </p:spPr>
      </p:sp>
      <p:sp>
        <p:nvSpPr>
          <p:cNvPr id="14" name="Text 10"/>
          <p:cNvSpPr/>
          <p:nvPr/>
        </p:nvSpPr>
        <p:spPr>
          <a:xfrm>
            <a:off x="686991" y="5073015"/>
            <a:ext cx="139541" cy="245507"/>
          </a:xfrm>
          <a:prstGeom prst="rect">
            <a:avLst/>
          </a:prstGeom>
          <a:noFill/>
          <a:ln/>
        </p:spPr>
        <p:txBody>
          <a:bodyPr wrap="none" lIns="0" tIns="0" rIns="0" bIns="0" rtlCol="0" anchor="t"/>
          <a:lstStyle/>
          <a:p>
            <a:pPr algn="ctr" indent="0" marL="0">
              <a:lnSpc>
                <a:spcPts val="1900"/>
              </a:lnSpc>
              <a:buNone/>
            </a:pPr>
            <a:r>
              <a:rPr lang="en-US" sz="1900" dirty="0">
                <a:solidFill>
                  <a:srgbClr val="CFD0D8"/>
                </a:solidFill>
                <a:latin typeface="Roboto" pitchFamily="34" charset="0"/>
                <a:ea typeface="Roboto" pitchFamily="34" charset="-122"/>
                <a:cs typeface="Roboto" pitchFamily="34" charset="-120"/>
              </a:rPr>
              <a:t>3</a:t>
            </a:r>
            <a:endParaRPr lang="en-US" sz="1900" dirty="0"/>
          </a:p>
        </p:txBody>
      </p:sp>
      <p:sp>
        <p:nvSpPr>
          <p:cNvPr id="15" name="Text 11"/>
          <p:cNvSpPr/>
          <p:nvPr/>
        </p:nvSpPr>
        <p:spPr>
          <a:xfrm>
            <a:off x="1104424" y="5011698"/>
            <a:ext cx="3082528" cy="255627"/>
          </a:xfrm>
          <a:prstGeom prst="rect">
            <a:avLst/>
          </a:prstGeom>
          <a:noFill/>
          <a:ln/>
        </p:spPr>
        <p:txBody>
          <a:bodyPr wrap="none" lIns="0" tIns="0" rIns="0" bIns="0" rtlCol="0" anchor="t"/>
          <a:lstStyle/>
          <a:p>
            <a:pPr indent="0" marL="0">
              <a:lnSpc>
                <a:spcPts val="2000"/>
              </a:lnSpc>
              <a:buNone/>
            </a:pPr>
            <a:r>
              <a:rPr lang="en-US" sz="1600" dirty="0">
                <a:solidFill>
                  <a:srgbClr val="CFD0D8"/>
                </a:solidFill>
                <a:latin typeface="Roboto" pitchFamily="34" charset="0"/>
                <a:ea typeface="Roboto" pitchFamily="34" charset="-122"/>
                <a:cs typeface="Roboto" pitchFamily="34" charset="-120"/>
              </a:rPr>
              <a:t>Improved Campaign Performance</a:t>
            </a:r>
            <a:endParaRPr lang="en-US" sz="1600" dirty="0"/>
          </a:p>
        </p:txBody>
      </p:sp>
      <p:sp>
        <p:nvSpPr>
          <p:cNvPr id="16" name="Text 12"/>
          <p:cNvSpPr/>
          <p:nvPr/>
        </p:nvSpPr>
        <p:spPr>
          <a:xfrm>
            <a:off x="1104424" y="5365432"/>
            <a:ext cx="3385780" cy="2093595"/>
          </a:xfrm>
          <a:prstGeom prst="rect">
            <a:avLst/>
          </a:prstGeom>
          <a:noFill/>
          <a:ln/>
        </p:spPr>
        <p:txBody>
          <a:bodyPr wrap="square" lIns="0" tIns="0" rIns="0" bIns="0" rtlCol="0" anchor="t"/>
          <a:lstStyle/>
          <a:p>
            <a:pPr indent="0" marL="0">
              <a:lnSpc>
                <a:spcPts val="2050"/>
              </a:lnSpc>
              <a:buNone/>
            </a:pPr>
            <a:r>
              <a:rPr lang="en-US" sz="1250" dirty="0">
                <a:solidFill>
                  <a:srgbClr val="CFD0D8"/>
                </a:solidFill>
                <a:latin typeface="Roboto" pitchFamily="34" charset="0"/>
                <a:ea typeface="Roboto" pitchFamily="34" charset="-122"/>
                <a:cs typeface="Roboto" pitchFamily="34" charset="-120"/>
              </a:rPr>
              <a:t>Data-driven insights allow you to measure the success of your campaigns in real-time. You can track metrics like click-through rates, conversion rates, and return on investment (ROI), making adjustments as needed to ensure optimal performance. This iterative approach guarantees continuous improvement.</a:t>
            </a:r>
            <a:endParaRPr lang="en-US" sz="1250" dirty="0"/>
          </a:p>
        </p:txBody>
      </p:sp>
      <p:sp>
        <p:nvSpPr>
          <p:cNvPr id="17" name="Shape 13"/>
          <p:cNvSpPr/>
          <p:nvPr/>
        </p:nvSpPr>
        <p:spPr>
          <a:xfrm>
            <a:off x="4653796" y="5011698"/>
            <a:ext cx="368141" cy="368141"/>
          </a:xfrm>
          <a:prstGeom prst="roundRect">
            <a:avLst>
              <a:gd name="adj" fmla="val 18670"/>
            </a:avLst>
          </a:prstGeom>
          <a:solidFill>
            <a:srgbClr val="182567"/>
          </a:solidFill>
          <a:ln w="7620">
            <a:solidFill>
              <a:srgbClr val="313E80"/>
            </a:solidFill>
            <a:prstDash val="solid"/>
          </a:ln>
        </p:spPr>
      </p:sp>
      <p:sp>
        <p:nvSpPr>
          <p:cNvPr id="18" name="Text 14"/>
          <p:cNvSpPr/>
          <p:nvPr/>
        </p:nvSpPr>
        <p:spPr>
          <a:xfrm>
            <a:off x="4768096" y="5073015"/>
            <a:ext cx="139541" cy="245507"/>
          </a:xfrm>
          <a:prstGeom prst="rect">
            <a:avLst/>
          </a:prstGeom>
          <a:noFill/>
          <a:ln/>
        </p:spPr>
        <p:txBody>
          <a:bodyPr wrap="none" lIns="0" tIns="0" rIns="0" bIns="0" rtlCol="0" anchor="t"/>
          <a:lstStyle/>
          <a:p>
            <a:pPr algn="ctr" indent="0" marL="0">
              <a:lnSpc>
                <a:spcPts val="1900"/>
              </a:lnSpc>
              <a:buNone/>
            </a:pPr>
            <a:r>
              <a:rPr lang="en-US" sz="1900" dirty="0">
                <a:solidFill>
                  <a:srgbClr val="CFD0D8"/>
                </a:solidFill>
                <a:latin typeface="Roboto" pitchFamily="34" charset="0"/>
                <a:ea typeface="Roboto" pitchFamily="34" charset="-122"/>
                <a:cs typeface="Roboto" pitchFamily="34" charset="-120"/>
              </a:rPr>
              <a:t>4</a:t>
            </a:r>
            <a:endParaRPr lang="en-US" sz="1900" dirty="0"/>
          </a:p>
        </p:txBody>
      </p:sp>
      <p:sp>
        <p:nvSpPr>
          <p:cNvPr id="19" name="Text 15"/>
          <p:cNvSpPr/>
          <p:nvPr/>
        </p:nvSpPr>
        <p:spPr>
          <a:xfrm>
            <a:off x="5185529" y="5011698"/>
            <a:ext cx="2905363" cy="255627"/>
          </a:xfrm>
          <a:prstGeom prst="rect">
            <a:avLst/>
          </a:prstGeom>
          <a:noFill/>
          <a:ln/>
        </p:spPr>
        <p:txBody>
          <a:bodyPr wrap="none" lIns="0" tIns="0" rIns="0" bIns="0" rtlCol="0" anchor="t"/>
          <a:lstStyle/>
          <a:p>
            <a:pPr indent="0" marL="0">
              <a:lnSpc>
                <a:spcPts val="2000"/>
              </a:lnSpc>
              <a:buNone/>
            </a:pPr>
            <a:r>
              <a:rPr lang="en-US" sz="1600" dirty="0">
                <a:solidFill>
                  <a:srgbClr val="CFD0D8"/>
                </a:solidFill>
                <a:latin typeface="Roboto" pitchFamily="34" charset="0"/>
                <a:ea typeface="Roboto" pitchFamily="34" charset="-122"/>
                <a:cs typeface="Roboto" pitchFamily="34" charset="-120"/>
              </a:rPr>
              <a:t>Informed Strategy Development</a:t>
            </a:r>
            <a:endParaRPr lang="en-US" sz="1600" dirty="0"/>
          </a:p>
        </p:txBody>
      </p:sp>
      <p:sp>
        <p:nvSpPr>
          <p:cNvPr id="20" name="Text 16"/>
          <p:cNvSpPr/>
          <p:nvPr/>
        </p:nvSpPr>
        <p:spPr>
          <a:xfrm>
            <a:off x="5185529" y="5365432"/>
            <a:ext cx="3385780" cy="1831896"/>
          </a:xfrm>
          <a:prstGeom prst="rect">
            <a:avLst/>
          </a:prstGeom>
          <a:noFill/>
          <a:ln/>
        </p:spPr>
        <p:txBody>
          <a:bodyPr wrap="square" lIns="0" tIns="0" rIns="0" bIns="0" rtlCol="0" anchor="t"/>
          <a:lstStyle/>
          <a:p>
            <a:pPr indent="0" marL="0">
              <a:lnSpc>
                <a:spcPts val="2050"/>
              </a:lnSpc>
              <a:buNone/>
            </a:pPr>
            <a:r>
              <a:rPr lang="en-US" sz="1250" dirty="0">
                <a:solidFill>
                  <a:srgbClr val="CFD0D8"/>
                </a:solidFill>
                <a:latin typeface="Roboto" pitchFamily="34" charset="0"/>
                <a:ea typeface="Roboto" pitchFamily="34" charset="-122"/>
                <a:cs typeface="Roboto" pitchFamily="34" charset="-120"/>
              </a:rPr>
              <a:t>Data empowers you to create robust marketing strategies that are grounded in reality, not assumptions. You can identify trends, analyze competitor data, and predict future market behavior, making informed decisions that drive growth. Data becomes the foundation for all your marketing activities.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0933" y="2227540"/>
            <a:ext cx="5032534" cy="3774400"/>
          </a:xfrm>
          <a:prstGeom prst="rect">
            <a:avLst/>
          </a:prstGeom>
        </p:spPr>
      </p:pic>
      <p:sp>
        <p:nvSpPr>
          <p:cNvPr id="4" name="Text 0"/>
          <p:cNvSpPr/>
          <p:nvPr/>
        </p:nvSpPr>
        <p:spPr>
          <a:xfrm>
            <a:off x="635675" y="931426"/>
            <a:ext cx="7872651" cy="1135142"/>
          </a:xfrm>
          <a:prstGeom prst="rect">
            <a:avLst/>
          </a:prstGeom>
          <a:noFill/>
          <a:ln/>
        </p:spPr>
        <p:txBody>
          <a:bodyPr wrap="square" lIns="0" tIns="0" rIns="0" bIns="0" rtlCol="0" anchor="t"/>
          <a:lstStyle/>
          <a:p>
            <a:pPr indent="0" marL="0">
              <a:lnSpc>
                <a:spcPts val="4450"/>
              </a:lnSpc>
              <a:buNone/>
            </a:pPr>
            <a:r>
              <a:rPr lang="en-US" sz="3550" dirty="0">
                <a:solidFill>
                  <a:srgbClr val="FFFFFF"/>
                </a:solidFill>
                <a:latin typeface="Roboto" pitchFamily="34" charset="0"/>
                <a:ea typeface="Roboto" pitchFamily="34" charset="-122"/>
                <a:cs typeface="Roboto" pitchFamily="34" charset="-120"/>
              </a:rPr>
              <a:t>Key Metrics and KPIs for Digital Marketing Campaigns</a:t>
            </a:r>
            <a:endParaRPr lang="en-US" sz="3550" dirty="0"/>
          </a:p>
        </p:txBody>
      </p:sp>
      <p:sp>
        <p:nvSpPr>
          <p:cNvPr id="5" name="Shape 1"/>
          <p:cNvSpPr/>
          <p:nvPr/>
        </p:nvSpPr>
        <p:spPr>
          <a:xfrm>
            <a:off x="635675" y="2338983"/>
            <a:ext cx="7872651" cy="4959072"/>
          </a:xfrm>
          <a:prstGeom prst="roundRect">
            <a:avLst>
              <a:gd name="adj" fmla="val 1538"/>
            </a:avLst>
          </a:prstGeom>
          <a:noFill/>
          <a:ln w="7620">
            <a:solidFill>
              <a:srgbClr val="FFFFFF">
                <a:alpha val="24000"/>
              </a:srgbClr>
            </a:solidFill>
            <a:prstDash val="solid"/>
          </a:ln>
        </p:spPr>
      </p:sp>
      <p:sp>
        <p:nvSpPr>
          <p:cNvPr id="6" name="Shape 2"/>
          <p:cNvSpPr/>
          <p:nvPr/>
        </p:nvSpPr>
        <p:spPr>
          <a:xfrm>
            <a:off x="643295" y="2346603"/>
            <a:ext cx="7856577" cy="523756"/>
          </a:xfrm>
          <a:prstGeom prst="rect">
            <a:avLst/>
          </a:prstGeom>
          <a:solidFill>
            <a:srgbClr val="FFFFFF">
              <a:alpha val="4000"/>
            </a:srgbClr>
          </a:solidFill>
          <a:ln/>
        </p:spPr>
      </p:sp>
      <p:sp>
        <p:nvSpPr>
          <p:cNvPr id="7" name="Text 3"/>
          <p:cNvSpPr/>
          <p:nvPr/>
        </p:nvSpPr>
        <p:spPr>
          <a:xfrm>
            <a:off x="825818" y="2463165"/>
            <a:ext cx="2251591" cy="290632"/>
          </a:xfrm>
          <a:prstGeom prst="rect">
            <a:avLst/>
          </a:prstGeom>
          <a:noFill/>
          <a:ln/>
        </p:spPr>
        <p:txBody>
          <a:bodyPr wrap="non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Metric</a:t>
            </a:r>
            <a:endParaRPr lang="en-US" sz="1400" dirty="0"/>
          </a:p>
        </p:txBody>
      </p:sp>
      <p:sp>
        <p:nvSpPr>
          <p:cNvPr id="8" name="Text 4"/>
          <p:cNvSpPr/>
          <p:nvPr/>
        </p:nvSpPr>
        <p:spPr>
          <a:xfrm>
            <a:off x="3448169" y="2463165"/>
            <a:ext cx="2247781" cy="290632"/>
          </a:xfrm>
          <a:prstGeom prst="rect">
            <a:avLst/>
          </a:prstGeom>
          <a:noFill/>
          <a:ln/>
        </p:spPr>
        <p:txBody>
          <a:bodyPr wrap="non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Description</a:t>
            </a:r>
            <a:endParaRPr lang="en-US" sz="1400" dirty="0"/>
          </a:p>
        </p:txBody>
      </p:sp>
      <p:sp>
        <p:nvSpPr>
          <p:cNvPr id="9" name="Text 5"/>
          <p:cNvSpPr/>
          <p:nvPr/>
        </p:nvSpPr>
        <p:spPr>
          <a:xfrm>
            <a:off x="6066711" y="2463165"/>
            <a:ext cx="2251591" cy="290632"/>
          </a:xfrm>
          <a:prstGeom prst="rect">
            <a:avLst/>
          </a:prstGeom>
          <a:noFill/>
          <a:ln/>
        </p:spPr>
        <p:txBody>
          <a:bodyPr wrap="non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Importance</a:t>
            </a:r>
            <a:endParaRPr lang="en-US" sz="1400" dirty="0"/>
          </a:p>
        </p:txBody>
      </p:sp>
      <p:sp>
        <p:nvSpPr>
          <p:cNvPr id="10" name="Shape 6"/>
          <p:cNvSpPr/>
          <p:nvPr/>
        </p:nvSpPr>
        <p:spPr>
          <a:xfrm>
            <a:off x="643295" y="2870359"/>
            <a:ext cx="7856577" cy="814388"/>
          </a:xfrm>
          <a:prstGeom prst="rect">
            <a:avLst/>
          </a:prstGeom>
          <a:solidFill>
            <a:srgbClr val="000000">
              <a:alpha val="4000"/>
            </a:srgbClr>
          </a:solidFill>
          <a:ln/>
        </p:spPr>
      </p:sp>
      <p:sp>
        <p:nvSpPr>
          <p:cNvPr id="11" name="Text 7"/>
          <p:cNvSpPr/>
          <p:nvPr/>
        </p:nvSpPr>
        <p:spPr>
          <a:xfrm>
            <a:off x="825818" y="2986921"/>
            <a:ext cx="2251591" cy="290632"/>
          </a:xfrm>
          <a:prstGeom prst="rect">
            <a:avLst/>
          </a:prstGeom>
          <a:noFill/>
          <a:ln/>
        </p:spPr>
        <p:txBody>
          <a:bodyPr wrap="non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Website Traffic</a:t>
            </a:r>
            <a:endParaRPr lang="en-US" sz="1400" dirty="0"/>
          </a:p>
        </p:txBody>
      </p:sp>
      <p:sp>
        <p:nvSpPr>
          <p:cNvPr id="12" name="Text 8"/>
          <p:cNvSpPr/>
          <p:nvPr/>
        </p:nvSpPr>
        <p:spPr>
          <a:xfrm>
            <a:off x="3448169" y="2986921"/>
            <a:ext cx="2247781" cy="581263"/>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Number of visitors to your website.</a:t>
            </a:r>
            <a:endParaRPr lang="en-US" sz="1400" dirty="0"/>
          </a:p>
        </p:txBody>
      </p:sp>
      <p:sp>
        <p:nvSpPr>
          <p:cNvPr id="13" name="Text 9"/>
          <p:cNvSpPr/>
          <p:nvPr/>
        </p:nvSpPr>
        <p:spPr>
          <a:xfrm>
            <a:off x="6066711" y="2986921"/>
            <a:ext cx="2251591" cy="581263"/>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Indicates overall reach and audience engagement.</a:t>
            </a:r>
            <a:endParaRPr lang="en-US" sz="1400" dirty="0"/>
          </a:p>
        </p:txBody>
      </p:sp>
      <p:sp>
        <p:nvSpPr>
          <p:cNvPr id="14" name="Shape 10"/>
          <p:cNvSpPr/>
          <p:nvPr/>
        </p:nvSpPr>
        <p:spPr>
          <a:xfrm>
            <a:off x="643295" y="3684746"/>
            <a:ext cx="7856577" cy="1105019"/>
          </a:xfrm>
          <a:prstGeom prst="rect">
            <a:avLst/>
          </a:prstGeom>
          <a:solidFill>
            <a:srgbClr val="FFFFFF">
              <a:alpha val="4000"/>
            </a:srgbClr>
          </a:solidFill>
          <a:ln/>
        </p:spPr>
      </p:sp>
      <p:sp>
        <p:nvSpPr>
          <p:cNvPr id="15" name="Text 11"/>
          <p:cNvSpPr/>
          <p:nvPr/>
        </p:nvSpPr>
        <p:spPr>
          <a:xfrm>
            <a:off x="825818" y="3801308"/>
            <a:ext cx="2251591" cy="290632"/>
          </a:xfrm>
          <a:prstGeom prst="rect">
            <a:avLst/>
          </a:prstGeom>
          <a:noFill/>
          <a:ln/>
        </p:spPr>
        <p:txBody>
          <a:bodyPr wrap="non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Bounce Rate</a:t>
            </a:r>
            <a:endParaRPr lang="en-US" sz="1400" dirty="0"/>
          </a:p>
        </p:txBody>
      </p:sp>
      <p:sp>
        <p:nvSpPr>
          <p:cNvPr id="16" name="Text 12"/>
          <p:cNvSpPr/>
          <p:nvPr/>
        </p:nvSpPr>
        <p:spPr>
          <a:xfrm>
            <a:off x="3448169" y="3801308"/>
            <a:ext cx="2247781" cy="871895"/>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Percentage of visitors who leave your website after viewing only one page.</a:t>
            </a:r>
            <a:endParaRPr lang="en-US" sz="1400" dirty="0"/>
          </a:p>
        </p:txBody>
      </p:sp>
      <p:sp>
        <p:nvSpPr>
          <p:cNvPr id="17" name="Text 13"/>
          <p:cNvSpPr/>
          <p:nvPr/>
        </p:nvSpPr>
        <p:spPr>
          <a:xfrm>
            <a:off x="6066711" y="3801308"/>
            <a:ext cx="2251591" cy="581263"/>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Measures user experience and content relevance.</a:t>
            </a:r>
            <a:endParaRPr lang="en-US" sz="1400" dirty="0"/>
          </a:p>
        </p:txBody>
      </p:sp>
      <p:sp>
        <p:nvSpPr>
          <p:cNvPr id="18" name="Shape 14"/>
          <p:cNvSpPr/>
          <p:nvPr/>
        </p:nvSpPr>
        <p:spPr>
          <a:xfrm>
            <a:off x="643295" y="4789765"/>
            <a:ext cx="7856577" cy="1395651"/>
          </a:xfrm>
          <a:prstGeom prst="rect">
            <a:avLst/>
          </a:prstGeom>
          <a:solidFill>
            <a:srgbClr val="000000">
              <a:alpha val="4000"/>
            </a:srgbClr>
          </a:solidFill>
          <a:ln/>
        </p:spPr>
      </p:sp>
      <p:sp>
        <p:nvSpPr>
          <p:cNvPr id="19" name="Text 15"/>
          <p:cNvSpPr/>
          <p:nvPr/>
        </p:nvSpPr>
        <p:spPr>
          <a:xfrm>
            <a:off x="825818" y="4906328"/>
            <a:ext cx="2251591" cy="290632"/>
          </a:xfrm>
          <a:prstGeom prst="rect">
            <a:avLst/>
          </a:prstGeom>
          <a:noFill/>
          <a:ln/>
        </p:spPr>
        <p:txBody>
          <a:bodyPr wrap="non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Conversion Rate</a:t>
            </a:r>
            <a:endParaRPr lang="en-US" sz="1400" dirty="0"/>
          </a:p>
        </p:txBody>
      </p:sp>
      <p:sp>
        <p:nvSpPr>
          <p:cNvPr id="20" name="Text 16"/>
          <p:cNvSpPr/>
          <p:nvPr/>
        </p:nvSpPr>
        <p:spPr>
          <a:xfrm>
            <a:off x="3448169" y="4906328"/>
            <a:ext cx="2247781" cy="1162526"/>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Percentage of visitors who complete a desired action, such as a purchase or sign-up.</a:t>
            </a:r>
            <a:endParaRPr lang="en-US" sz="1400" dirty="0"/>
          </a:p>
        </p:txBody>
      </p:sp>
      <p:sp>
        <p:nvSpPr>
          <p:cNvPr id="21" name="Text 17"/>
          <p:cNvSpPr/>
          <p:nvPr/>
        </p:nvSpPr>
        <p:spPr>
          <a:xfrm>
            <a:off x="6066711" y="4906328"/>
            <a:ext cx="2251591" cy="871895"/>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Reflects the effectiveness of your marketing efforts in driving conversions.</a:t>
            </a:r>
            <a:endParaRPr lang="en-US" sz="1400" dirty="0"/>
          </a:p>
        </p:txBody>
      </p:sp>
      <p:sp>
        <p:nvSpPr>
          <p:cNvPr id="22" name="Shape 18"/>
          <p:cNvSpPr/>
          <p:nvPr/>
        </p:nvSpPr>
        <p:spPr>
          <a:xfrm>
            <a:off x="643295" y="6185416"/>
            <a:ext cx="7856577" cy="1105019"/>
          </a:xfrm>
          <a:prstGeom prst="rect">
            <a:avLst/>
          </a:prstGeom>
          <a:solidFill>
            <a:srgbClr val="FFFFFF">
              <a:alpha val="4000"/>
            </a:srgbClr>
          </a:solidFill>
          <a:ln/>
        </p:spPr>
      </p:sp>
      <p:sp>
        <p:nvSpPr>
          <p:cNvPr id="23" name="Text 19"/>
          <p:cNvSpPr/>
          <p:nvPr/>
        </p:nvSpPr>
        <p:spPr>
          <a:xfrm>
            <a:off x="825818" y="6301978"/>
            <a:ext cx="2251591" cy="290632"/>
          </a:xfrm>
          <a:prstGeom prst="rect">
            <a:avLst/>
          </a:prstGeom>
          <a:noFill/>
          <a:ln/>
        </p:spPr>
        <p:txBody>
          <a:bodyPr wrap="non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Return on Investment (ROI)</a:t>
            </a:r>
            <a:endParaRPr lang="en-US" sz="1400" dirty="0"/>
          </a:p>
        </p:txBody>
      </p:sp>
      <p:sp>
        <p:nvSpPr>
          <p:cNvPr id="24" name="Text 20"/>
          <p:cNvSpPr/>
          <p:nvPr/>
        </p:nvSpPr>
        <p:spPr>
          <a:xfrm>
            <a:off x="3448169" y="6301978"/>
            <a:ext cx="2247781" cy="871895"/>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Measure of profit generated from marketing investments.</a:t>
            </a:r>
            <a:endParaRPr lang="en-US" sz="1400" dirty="0"/>
          </a:p>
        </p:txBody>
      </p:sp>
      <p:sp>
        <p:nvSpPr>
          <p:cNvPr id="25" name="Text 21"/>
          <p:cNvSpPr/>
          <p:nvPr/>
        </p:nvSpPr>
        <p:spPr>
          <a:xfrm>
            <a:off x="6066711" y="6301978"/>
            <a:ext cx="2251591" cy="871895"/>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Evaluates the effectiveness of your campaigns in generating a return.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5607"/>
            <a:ext cx="100139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Roboto" pitchFamily="34" charset="0"/>
                <a:ea typeface="Roboto" pitchFamily="34" charset="-122"/>
                <a:cs typeface="Roboto" pitchFamily="34" charset="-120"/>
              </a:rPr>
              <a:t>Effective Data Visualization Techniques</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Roboto" pitchFamily="34" charset="0"/>
                <a:ea typeface="Roboto" pitchFamily="34" charset="-122"/>
                <a:cs typeface="Roboto" pitchFamily="34" charset="-120"/>
              </a:rPr>
              <a:t>Charts and Graphs</a:t>
            </a:r>
            <a:endParaRPr lang="en-US" sz="2200" dirty="0"/>
          </a:p>
        </p:txBody>
      </p:sp>
      <p:sp>
        <p:nvSpPr>
          <p:cNvPr id="4" name="Text 2"/>
          <p:cNvSpPr/>
          <p:nvPr/>
        </p:nvSpPr>
        <p:spPr>
          <a:xfrm>
            <a:off x="793790" y="3852505"/>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Charts like bar graphs, line graphs, and pie charts are versatile for visualizing data trends. They're effective for presenting numerical data, highlighting comparisons, and showcasing changes over time.</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Roboto" pitchFamily="34" charset="0"/>
                <a:ea typeface="Roboto" pitchFamily="34" charset="-122"/>
                <a:cs typeface="Roboto" pitchFamily="34" charset="-120"/>
              </a:rPr>
              <a:t>Heat Maps</a:t>
            </a:r>
            <a:endParaRPr lang="en-US" sz="2200" dirty="0"/>
          </a:p>
        </p:txBody>
      </p:sp>
      <p:sp>
        <p:nvSpPr>
          <p:cNvPr id="6" name="Text 4"/>
          <p:cNvSpPr/>
          <p:nvPr/>
        </p:nvSpPr>
        <p:spPr>
          <a:xfrm>
            <a:off x="5332928" y="3852505"/>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Heat maps use color gradients to represent data density. They're useful for highlighting areas of high or low activity, such as user engagement on a webpage or geographical trends.</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Roboto" pitchFamily="34" charset="0"/>
                <a:ea typeface="Roboto" pitchFamily="34" charset="-122"/>
                <a:cs typeface="Roboto" pitchFamily="34" charset="-120"/>
              </a:rPr>
              <a:t>Infographics</a:t>
            </a:r>
            <a:endParaRPr lang="en-US" sz="2200" dirty="0"/>
          </a:p>
        </p:txBody>
      </p:sp>
      <p:sp>
        <p:nvSpPr>
          <p:cNvPr id="8" name="Text 6"/>
          <p:cNvSpPr/>
          <p:nvPr/>
        </p:nvSpPr>
        <p:spPr>
          <a:xfrm>
            <a:off x="9872067" y="3852505"/>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Infographics combine visual elements with textual information to present data in a compelling and easy-to-understand manner. They're ideal for summarizing complex data and making it visually appealing.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81173" y="2590205"/>
            <a:ext cx="5012055" cy="3049072"/>
          </a:xfrm>
          <a:prstGeom prst="rect">
            <a:avLst/>
          </a:prstGeom>
        </p:spPr>
      </p:pic>
      <p:sp>
        <p:nvSpPr>
          <p:cNvPr id="4" name="Text 0"/>
          <p:cNvSpPr/>
          <p:nvPr/>
        </p:nvSpPr>
        <p:spPr>
          <a:xfrm>
            <a:off x="664012" y="828913"/>
            <a:ext cx="7815977" cy="1185863"/>
          </a:xfrm>
          <a:prstGeom prst="rect">
            <a:avLst/>
          </a:prstGeom>
          <a:noFill/>
          <a:ln/>
        </p:spPr>
        <p:txBody>
          <a:bodyPr wrap="square" lIns="0" tIns="0" rIns="0" bIns="0" rtlCol="0" anchor="t"/>
          <a:lstStyle/>
          <a:p>
            <a:pPr indent="0" marL="0">
              <a:lnSpc>
                <a:spcPts val="4650"/>
              </a:lnSpc>
              <a:buNone/>
            </a:pPr>
            <a:r>
              <a:rPr lang="en-US" sz="3700" dirty="0">
                <a:solidFill>
                  <a:srgbClr val="FFFFFF"/>
                </a:solidFill>
                <a:latin typeface="Roboto" pitchFamily="34" charset="0"/>
                <a:ea typeface="Roboto" pitchFamily="34" charset="-122"/>
                <a:cs typeface="Roboto" pitchFamily="34" charset="-120"/>
              </a:rPr>
              <a:t>Leveraging Data Insights to Optimize Marketing Strategies</a:t>
            </a:r>
            <a:endParaRPr lang="en-US" sz="3700" dirty="0"/>
          </a:p>
        </p:txBody>
      </p:sp>
      <p:pic>
        <p:nvPicPr>
          <p:cNvPr id="5" name="Image 2" descr="preencoded.png">    </p:cNvPr>
          <p:cNvPicPr>
            <a:picLocks noChangeAspect="1"/>
          </p:cNvPicPr>
          <p:nvPr/>
        </p:nvPicPr>
        <p:blipFill>
          <a:blip r:embed="rId3"/>
          <a:stretch>
            <a:fillRect/>
          </a:stretch>
        </p:blipFill>
        <p:spPr>
          <a:xfrm>
            <a:off x="664012" y="2299335"/>
            <a:ext cx="948571" cy="1700451"/>
          </a:xfrm>
          <a:prstGeom prst="rect">
            <a:avLst/>
          </a:prstGeom>
        </p:spPr>
      </p:pic>
      <p:sp>
        <p:nvSpPr>
          <p:cNvPr id="6" name="Text 1"/>
          <p:cNvSpPr/>
          <p:nvPr/>
        </p:nvSpPr>
        <p:spPr>
          <a:xfrm>
            <a:off x="1897142" y="2489002"/>
            <a:ext cx="2371606" cy="296466"/>
          </a:xfrm>
          <a:prstGeom prst="rect">
            <a:avLst/>
          </a:prstGeom>
          <a:noFill/>
          <a:ln/>
        </p:spPr>
        <p:txBody>
          <a:bodyPr wrap="none" lIns="0" tIns="0" rIns="0" bIns="0" rtlCol="0" anchor="t"/>
          <a:lstStyle/>
          <a:p>
            <a:pPr algn="l" indent="0" marL="0">
              <a:lnSpc>
                <a:spcPts val="2300"/>
              </a:lnSpc>
              <a:buNone/>
            </a:pPr>
            <a:r>
              <a:rPr lang="en-US" sz="1850" dirty="0">
                <a:solidFill>
                  <a:srgbClr val="CFD0D8"/>
                </a:solidFill>
                <a:latin typeface="Roboto" pitchFamily="34" charset="0"/>
                <a:ea typeface="Roboto" pitchFamily="34" charset="-122"/>
                <a:cs typeface="Roboto" pitchFamily="34" charset="-120"/>
              </a:rPr>
              <a:t>Data Analysis</a:t>
            </a:r>
            <a:endParaRPr lang="en-US" sz="1850" dirty="0"/>
          </a:p>
        </p:txBody>
      </p:sp>
      <p:sp>
        <p:nvSpPr>
          <p:cNvPr id="7" name="Text 2"/>
          <p:cNvSpPr/>
          <p:nvPr/>
        </p:nvSpPr>
        <p:spPr>
          <a:xfrm>
            <a:off x="1897142" y="2899291"/>
            <a:ext cx="6582847" cy="910828"/>
          </a:xfrm>
          <a:prstGeom prst="rect">
            <a:avLst/>
          </a:prstGeom>
          <a:noFill/>
          <a:ln/>
        </p:spPr>
        <p:txBody>
          <a:bodyPr wrap="square" lIns="0" tIns="0" rIns="0" bIns="0" rtlCol="0" anchor="t"/>
          <a:lstStyle/>
          <a:p>
            <a:pPr algn="l" indent="0" marL="0">
              <a:lnSpc>
                <a:spcPts val="2350"/>
              </a:lnSpc>
              <a:buNone/>
            </a:pPr>
            <a:r>
              <a:rPr lang="en-US" sz="1450" dirty="0">
                <a:solidFill>
                  <a:srgbClr val="CFD0D8"/>
                </a:solidFill>
                <a:latin typeface="Roboto" pitchFamily="34" charset="0"/>
                <a:ea typeface="Roboto" pitchFamily="34" charset="-122"/>
                <a:cs typeface="Roboto" pitchFamily="34" charset="-120"/>
              </a:rPr>
              <a:t>Start by meticulously analyzing your data. Identify patterns, trends, and anomalies to gain insights into what's working and what's not. Use this information to inform your decision-making.</a:t>
            </a:r>
            <a:endParaRPr lang="en-US" sz="1450" dirty="0"/>
          </a:p>
        </p:txBody>
      </p:sp>
      <p:pic>
        <p:nvPicPr>
          <p:cNvPr id="8" name="Image 3" descr="preencoded.png">    </p:cNvPr>
          <p:cNvPicPr>
            <a:picLocks noChangeAspect="1"/>
          </p:cNvPicPr>
          <p:nvPr/>
        </p:nvPicPr>
        <p:blipFill>
          <a:blip r:embed="rId4"/>
          <a:stretch>
            <a:fillRect/>
          </a:stretch>
        </p:blipFill>
        <p:spPr>
          <a:xfrm>
            <a:off x="664012" y="3999786"/>
            <a:ext cx="948571" cy="1700451"/>
          </a:xfrm>
          <a:prstGeom prst="rect">
            <a:avLst/>
          </a:prstGeom>
        </p:spPr>
      </p:pic>
      <p:sp>
        <p:nvSpPr>
          <p:cNvPr id="9" name="Text 3"/>
          <p:cNvSpPr/>
          <p:nvPr/>
        </p:nvSpPr>
        <p:spPr>
          <a:xfrm>
            <a:off x="1897142" y="4189452"/>
            <a:ext cx="2371606" cy="296466"/>
          </a:xfrm>
          <a:prstGeom prst="rect">
            <a:avLst/>
          </a:prstGeom>
          <a:noFill/>
          <a:ln/>
        </p:spPr>
        <p:txBody>
          <a:bodyPr wrap="none" lIns="0" tIns="0" rIns="0" bIns="0" rtlCol="0" anchor="t"/>
          <a:lstStyle/>
          <a:p>
            <a:pPr algn="l" indent="0" marL="0">
              <a:lnSpc>
                <a:spcPts val="2300"/>
              </a:lnSpc>
              <a:buNone/>
            </a:pPr>
            <a:r>
              <a:rPr lang="en-US" sz="1850" dirty="0">
                <a:solidFill>
                  <a:srgbClr val="CFD0D8"/>
                </a:solidFill>
                <a:latin typeface="Roboto" pitchFamily="34" charset="0"/>
                <a:ea typeface="Roboto" pitchFamily="34" charset="-122"/>
                <a:cs typeface="Roboto" pitchFamily="34" charset="-120"/>
              </a:rPr>
              <a:t>Strategy Adjustment</a:t>
            </a:r>
            <a:endParaRPr lang="en-US" sz="1850" dirty="0"/>
          </a:p>
        </p:txBody>
      </p:sp>
      <p:sp>
        <p:nvSpPr>
          <p:cNvPr id="10" name="Text 4"/>
          <p:cNvSpPr/>
          <p:nvPr/>
        </p:nvSpPr>
        <p:spPr>
          <a:xfrm>
            <a:off x="1897142" y="4599742"/>
            <a:ext cx="6582847" cy="910828"/>
          </a:xfrm>
          <a:prstGeom prst="rect">
            <a:avLst/>
          </a:prstGeom>
          <a:noFill/>
          <a:ln/>
        </p:spPr>
        <p:txBody>
          <a:bodyPr wrap="square" lIns="0" tIns="0" rIns="0" bIns="0" rtlCol="0" anchor="t"/>
          <a:lstStyle/>
          <a:p>
            <a:pPr algn="l" indent="0" marL="0">
              <a:lnSpc>
                <a:spcPts val="2350"/>
              </a:lnSpc>
              <a:buNone/>
            </a:pPr>
            <a:r>
              <a:rPr lang="en-US" sz="1450" dirty="0">
                <a:solidFill>
                  <a:srgbClr val="CFD0D8"/>
                </a:solidFill>
                <a:latin typeface="Roboto" pitchFamily="34" charset="0"/>
                <a:ea typeface="Roboto" pitchFamily="34" charset="-122"/>
                <a:cs typeface="Roboto" pitchFamily="34" charset="-120"/>
              </a:rPr>
              <a:t>Based on your data analysis, adjust your marketing strategies. Focus on areas that are showing positive results and optimize those campaigns. Eliminate or rework strategies that aren't performing well.</a:t>
            </a:r>
            <a:endParaRPr lang="en-US" sz="1450" dirty="0"/>
          </a:p>
        </p:txBody>
      </p:sp>
      <p:pic>
        <p:nvPicPr>
          <p:cNvPr id="11" name="Image 4" descr="preencoded.png">    </p:cNvPr>
          <p:cNvPicPr>
            <a:picLocks noChangeAspect="1"/>
          </p:cNvPicPr>
          <p:nvPr/>
        </p:nvPicPr>
        <p:blipFill>
          <a:blip r:embed="rId5"/>
          <a:stretch>
            <a:fillRect/>
          </a:stretch>
        </p:blipFill>
        <p:spPr>
          <a:xfrm>
            <a:off x="664012" y="5700236"/>
            <a:ext cx="948571" cy="1700451"/>
          </a:xfrm>
          <a:prstGeom prst="rect">
            <a:avLst/>
          </a:prstGeom>
        </p:spPr>
      </p:pic>
      <p:sp>
        <p:nvSpPr>
          <p:cNvPr id="12" name="Text 5"/>
          <p:cNvSpPr/>
          <p:nvPr/>
        </p:nvSpPr>
        <p:spPr>
          <a:xfrm>
            <a:off x="1897142" y="5889903"/>
            <a:ext cx="2371606" cy="296466"/>
          </a:xfrm>
          <a:prstGeom prst="rect">
            <a:avLst/>
          </a:prstGeom>
          <a:noFill/>
          <a:ln/>
        </p:spPr>
        <p:txBody>
          <a:bodyPr wrap="none" lIns="0" tIns="0" rIns="0" bIns="0" rtlCol="0" anchor="t"/>
          <a:lstStyle/>
          <a:p>
            <a:pPr algn="l" indent="0" marL="0">
              <a:lnSpc>
                <a:spcPts val="2300"/>
              </a:lnSpc>
              <a:buNone/>
            </a:pPr>
            <a:r>
              <a:rPr lang="en-US" sz="1850" dirty="0">
                <a:solidFill>
                  <a:srgbClr val="CFD0D8"/>
                </a:solidFill>
                <a:latin typeface="Roboto" pitchFamily="34" charset="0"/>
                <a:ea typeface="Roboto" pitchFamily="34" charset="-122"/>
                <a:cs typeface="Roboto" pitchFamily="34" charset="-120"/>
              </a:rPr>
              <a:t>Iterative Optimization</a:t>
            </a:r>
            <a:endParaRPr lang="en-US" sz="1850" dirty="0"/>
          </a:p>
        </p:txBody>
      </p:sp>
      <p:sp>
        <p:nvSpPr>
          <p:cNvPr id="13" name="Text 6"/>
          <p:cNvSpPr/>
          <p:nvPr/>
        </p:nvSpPr>
        <p:spPr>
          <a:xfrm>
            <a:off x="1897142" y="6300192"/>
            <a:ext cx="6582847" cy="910828"/>
          </a:xfrm>
          <a:prstGeom prst="rect">
            <a:avLst/>
          </a:prstGeom>
          <a:noFill/>
          <a:ln/>
        </p:spPr>
        <p:txBody>
          <a:bodyPr wrap="square" lIns="0" tIns="0" rIns="0" bIns="0" rtlCol="0" anchor="t"/>
          <a:lstStyle/>
          <a:p>
            <a:pPr algn="l" indent="0" marL="0">
              <a:lnSpc>
                <a:spcPts val="2350"/>
              </a:lnSpc>
              <a:buNone/>
            </a:pPr>
            <a:r>
              <a:rPr lang="en-US" sz="1450" dirty="0">
                <a:solidFill>
                  <a:srgbClr val="CFD0D8"/>
                </a:solidFill>
                <a:latin typeface="Roboto" pitchFamily="34" charset="0"/>
                <a:ea typeface="Roboto" pitchFamily="34" charset="-122"/>
                <a:cs typeface="Roboto" pitchFamily="34" charset="-120"/>
              </a:rPr>
              <a:t>Continuously monitor and analyze your data. Make ongoing adjustments to your strategies based on the latest insights. This iterative process ensures that your campaigns remain effective and aligned with your target audience.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pic>
        <p:nvPicPr>
          <p:cNvPr id="3" name="Image 1" descr="preencoded.png">    </p:cNvPr>
          <p:cNvPicPr>
            <a:picLocks noChangeAspect="1"/>
          </p:cNvPicPr>
          <p:nvPr/>
        </p:nvPicPr>
        <p:blipFill>
          <a:blip r:embed="rId2"/>
          <a:stretch>
            <a:fillRect/>
          </a:stretch>
        </p:blipFill>
        <p:spPr>
          <a:xfrm>
            <a:off x="6241494" y="283488"/>
            <a:ext cx="2147411" cy="2268260"/>
          </a:xfrm>
          <a:prstGeom prst="rect">
            <a:avLst/>
          </a:prstGeom>
        </p:spPr>
      </p:pic>
      <p:sp>
        <p:nvSpPr>
          <p:cNvPr id="4" name="Text 0"/>
          <p:cNvSpPr/>
          <p:nvPr/>
        </p:nvSpPr>
        <p:spPr>
          <a:xfrm>
            <a:off x="793790" y="3927753"/>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pitchFamily="34" charset="0"/>
                <a:ea typeface="Roboto" pitchFamily="34" charset="-122"/>
                <a:cs typeface="Roboto" pitchFamily="34" charset="-120"/>
              </a:rPr>
              <a:t>Conclusion: The Competitive Advantage of Data-Driven Digital Marketing</a:t>
            </a:r>
            <a:endParaRPr lang="en-US" sz="4450" dirty="0"/>
          </a:p>
        </p:txBody>
      </p:sp>
      <p:sp>
        <p:nvSpPr>
          <p:cNvPr id="5" name="Text 1"/>
          <p:cNvSpPr/>
          <p:nvPr/>
        </p:nvSpPr>
        <p:spPr>
          <a:xfrm>
            <a:off x="793790" y="5685473"/>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In today's competitive digital landscape, embracing data-driven marketing is no longer a choice but a necessity. By leveraging data insights, you gain a significant competitive advantage. You can personalize your campaigns, optimize your resources, and make informed decisions that drive growth. As you continue to learn from your data and refine your strategies, you'll create a dynamic and sustainable digital marketing strategy that sets you apart from the competition.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2024-09-20T04:49:06Z</dcterms:created>
  <dcterms:modified xsi:type="dcterms:W3CDTF">2024-09-20T04:49:06Z</dcterms:modified>
</cp:coreProperties>
</file>